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39A2C-35CA-B414-8A03-5E8BD5B5180C}" v="6" dt="2018-08-22T01:16:37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lamunga, Charles D." userId="S::270461@dadeschools.net::6cccb8f7-6328-4831-86d2-458e4a54dcca" providerId="AD" clId="Web-{0A439A2C-35CA-B414-8A03-5E8BD5B5180C}"/>
    <pc:docChg chg="modSld">
      <pc:chgData name="Pilamunga, Charles D." userId="S::270461@dadeschools.net::6cccb8f7-6328-4831-86d2-458e4a54dcca" providerId="AD" clId="Web-{0A439A2C-35CA-B414-8A03-5E8BD5B5180C}" dt="2018-08-22T01:16:37.847" v="5" actId="14100"/>
      <pc:docMkLst>
        <pc:docMk/>
      </pc:docMkLst>
      <pc:sldChg chg="modSp">
        <pc:chgData name="Pilamunga, Charles D." userId="S::270461@dadeschools.net::6cccb8f7-6328-4831-86d2-458e4a54dcca" providerId="AD" clId="Web-{0A439A2C-35CA-B414-8A03-5E8BD5B5180C}" dt="2018-08-22T01:16:37.847" v="5" actId="14100"/>
        <pc:sldMkLst>
          <pc:docMk/>
          <pc:sldMk cId="1682428558" sldId="261"/>
        </pc:sldMkLst>
        <pc:spChg chg="mod">
          <ac:chgData name="Pilamunga, Charles D." userId="S::270461@dadeschools.net::6cccb8f7-6328-4831-86d2-458e4a54dcca" providerId="AD" clId="Web-{0A439A2C-35CA-B414-8A03-5E8BD5B5180C}" dt="2018-08-22T01:16:23.409" v="2" actId="14100"/>
          <ac:spMkLst>
            <pc:docMk/>
            <pc:sldMk cId="1682428558" sldId="261"/>
            <ac:spMk id="2" creationId="{00000000-0000-0000-0000-000000000000}"/>
          </ac:spMkLst>
        </pc:spChg>
        <pc:picChg chg="mod">
          <ac:chgData name="Pilamunga, Charles D." userId="S::270461@dadeschools.net::6cccb8f7-6328-4831-86d2-458e4a54dcca" providerId="AD" clId="Web-{0A439A2C-35CA-B414-8A03-5E8BD5B5180C}" dt="2018-08-22T01:16:37.847" v="5" actId="14100"/>
          <ac:picMkLst>
            <pc:docMk/>
            <pc:sldMk cId="1682428558" sldId="261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4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BA4E-23F2-FD43-8A37-B6A56FC13239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B89BD-3914-C54B-879E-7D798F136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1_R115610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53594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>
                <a:solidFill>
                  <a:srgbClr val="DA0202"/>
                </a:solidFill>
              </a:rPr>
              <a:t>The Muslim World and Africa (730 B.C.-A.D. 1500)</a:t>
            </a:r>
            <a:r>
              <a:rPr lang="en-US" sz="2400">
                <a:solidFill>
                  <a:srgbClr val="DA0202"/>
                </a:solidFill>
              </a:rPr>
              <a:t> </a:t>
            </a:r>
          </a:p>
          <a:p>
            <a:r>
              <a:rPr lang="en-US" sz="2400" b="1"/>
              <a:t>Lesson 1 </a:t>
            </a:r>
            <a:r>
              <a:rPr lang="en-US" sz="2400"/>
              <a:t>The Origins of Islam </a:t>
            </a:r>
          </a:p>
        </p:txBody>
      </p:sp>
    </p:spTree>
    <p:extLst>
      <p:ext uri="{BB962C8B-B14F-4D97-AF65-F5344CB8AC3E}">
        <p14:creationId xmlns:p14="http://schemas.microsoft.com/office/powerpoint/2010/main" val="40806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54238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Islam as a Way of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542382" cy="30469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>
                <a:solidFill>
                  <a:prstClr val="black"/>
                </a:solidFill>
              </a:rPr>
              <a:t>Islamic Practices Change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As Islam spreads, Muslims adopt practices of conquered people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An example is Persians veiling their women and secluding them to a part of the home.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Quran says women should dress modestly but that is open to interpretation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In rural areas peasants needed to work and could not wear a veil but dress modestly</a:t>
            </a:r>
          </a:p>
        </p:txBody>
      </p:sp>
    </p:spTree>
    <p:extLst>
      <p:ext uri="{BB962C8B-B14F-4D97-AF65-F5344CB8AC3E}">
        <p14:creationId xmlns:p14="http://schemas.microsoft.com/office/powerpoint/2010/main" val="276526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Islam as a Way of Life</a:t>
            </a:r>
          </a:p>
        </p:txBody>
      </p:sp>
      <p:pic>
        <p:nvPicPr>
          <p:cNvPr id="3" name="Picture 2" descr="HSWH_SC_L01_R115611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Like the Quran and the Arabic language, Islamic law also served as a unifying element for many of the empire’s Muslims. There are many ornate stone carvings in the Mahakma Law Courts, home to the Islamic law courts in Morocco.</a:t>
            </a:r>
          </a:p>
        </p:txBody>
      </p:sp>
    </p:spTree>
    <p:extLst>
      <p:ext uri="{BB962C8B-B14F-4D97-AF65-F5344CB8AC3E}">
        <p14:creationId xmlns:p14="http://schemas.microsoft.com/office/powerpoint/2010/main" val="267879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Muhammad and Early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/>
              <a:t>What event led Muhammad to undertake the </a:t>
            </a:r>
            <a:r>
              <a:rPr lang="en-US" sz="2400" err="1"/>
              <a:t>hijra</a:t>
            </a:r>
            <a:r>
              <a:rPr lang="en-US" sz="2400"/>
              <a:t> from Mecca to Medina?</a:t>
            </a:r>
          </a:p>
          <a:p>
            <a:endParaRPr lang="en-US" sz="2400"/>
          </a:p>
          <a:p>
            <a:r>
              <a:rPr lang="en-US" sz="2400"/>
              <a:t>A.  Muhammad believed that he received a message from God telling him to do so.</a:t>
            </a:r>
          </a:p>
          <a:p>
            <a:r>
              <a:rPr lang="en-US" sz="2400"/>
              <a:t>B.  Muhammad faced threats on his life in Mecca.</a:t>
            </a:r>
          </a:p>
          <a:p>
            <a:r>
              <a:rPr lang="en-US" sz="2400"/>
              <a:t>C.  Muhammad wanted to build a Kaaba in Medina.</a:t>
            </a:r>
          </a:p>
          <a:p>
            <a:r>
              <a:rPr lang="en-US" sz="2400"/>
              <a:t>D.  Many Muslims already lived in Medina.</a:t>
            </a:r>
          </a:p>
        </p:txBody>
      </p:sp>
    </p:spTree>
    <p:extLst>
      <p:ext uri="{BB962C8B-B14F-4D97-AF65-F5344CB8AC3E}">
        <p14:creationId xmlns:p14="http://schemas.microsoft.com/office/powerpoint/2010/main" val="322229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Teachings of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" y="1365250"/>
            <a:ext cx="7620000" cy="37856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/>
              <a:t>The Five Pillars of Islam are central to the religion of Islam because they</a:t>
            </a:r>
          </a:p>
          <a:p>
            <a:endParaRPr lang="en-US" sz="2400"/>
          </a:p>
          <a:p>
            <a:r>
              <a:rPr lang="en-US" sz="2400"/>
              <a:t>A.  are requirements that all “People of the Book” must follow.</a:t>
            </a:r>
          </a:p>
          <a:p>
            <a:r>
              <a:rPr lang="en-US" sz="2400"/>
              <a:t>B.  are a way of showing increased status in the Muslim community.</a:t>
            </a:r>
          </a:p>
          <a:p>
            <a:r>
              <a:rPr lang="en-US" sz="2400"/>
              <a:t>C.  make up the complete sacred text for believers in Islam</a:t>
            </a:r>
          </a:p>
          <a:p>
            <a:r>
              <a:rPr lang="en-US" sz="2400"/>
              <a:t>D.  are the most important requirements for practicing the Islamic faith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0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Islam as a Way of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/>
              <a:t>The best place for Muslims to find guidelines for solving legal issues is</a:t>
            </a:r>
          </a:p>
          <a:p>
            <a:endParaRPr lang="en-US" sz="2400"/>
          </a:p>
          <a:p>
            <a:r>
              <a:rPr lang="en-US" sz="2400"/>
              <a:t>A.  the Five Pillars.</a:t>
            </a:r>
          </a:p>
          <a:p>
            <a:r>
              <a:rPr lang="en-US" sz="2400"/>
              <a:t>B.  any holy text.</a:t>
            </a:r>
          </a:p>
          <a:p>
            <a:r>
              <a:rPr lang="en-US" sz="2400"/>
              <a:t>C.  Sharia.</a:t>
            </a:r>
          </a:p>
          <a:p>
            <a:r>
              <a:rPr lang="en-US" sz="2400"/>
              <a:t>D.  the Quran.</a:t>
            </a:r>
          </a:p>
        </p:txBody>
      </p:sp>
    </p:spTree>
    <p:extLst>
      <p:ext uri="{BB962C8B-B14F-4D97-AF65-F5344CB8AC3E}">
        <p14:creationId xmlns:p14="http://schemas.microsoft.com/office/powerpoint/2010/main" val="157093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032000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2400"/>
              <a:t>Understand how Muhammad spread Islam.</a:t>
            </a:r>
          </a:p>
          <a:p>
            <a:pPr marL="342900" indent="-342900">
              <a:buChar char="•"/>
            </a:pPr>
            <a:r>
              <a:rPr lang="en-US" sz="2400"/>
              <a:t>Describe the central ideas of Islam.</a:t>
            </a:r>
          </a:p>
          <a:p>
            <a:pPr marL="342900" indent="-342900">
              <a:buChar char="•"/>
            </a:pPr>
            <a:r>
              <a:rPr lang="en-US" sz="2400"/>
              <a:t>Explain how Islam helped shape the way of life of its believers</a:t>
            </a:r>
            <a:r>
              <a:rPr lang="en-US" sz="160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>
                <a:solidFill>
                  <a:srgbClr val="DA0202"/>
                </a:solidFill>
              </a:rPr>
              <a:t>The Muslim World and Africa (730 B.C.-A.D. 1500)</a:t>
            </a:r>
            <a:r>
              <a:rPr lang="en-US" sz="2400">
                <a:solidFill>
                  <a:srgbClr val="DA0202"/>
                </a:solidFill>
              </a:rPr>
              <a:t> </a:t>
            </a:r>
          </a:p>
          <a:p>
            <a:r>
              <a:rPr lang="en-US" sz="2400" b="1"/>
              <a:t>Lesson 1 </a:t>
            </a:r>
            <a:r>
              <a:rPr lang="en-US" sz="2400"/>
              <a:t>The Origins of Islam </a:t>
            </a:r>
          </a:p>
        </p:txBody>
      </p:sp>
    </p:spTree>
    <p:extLst>
      <p:ext uri="{BB962C8B-B14F-4D97-AF65-F5344CB8AC3E}">
        <p14:creationId xmlns:p14="http://schemas.microsoft.com/office/powerpoint/2010/main" val="300024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360" y="295365"/>
            <a:ext cx="847271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Muhammad and Early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880" y="964111"/>
            <a:ext cx="8533674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/>
              <a:t>Muhammad’s Early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Born in Mecca around 570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Mecca was a safe city b/c of the Kaaba, an ancient temple that made everyone leave their weapons near the temple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He was a shepherd at first then a merchant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 25 he marries Khadija, a widow who had a caravan business </a:t>
            </a:r>
          </a:p>
          <a:p>
            <a:pPr algn="ctr"/>
            <a:r>
              <a:rPr lang="en-US" sz="2400"/>
              <a:t>	</a:t>
            </a:r>
          </a:p>
          <a:p>
            <a:pPr algn="ctr"/>
            <a:r>
              <a:rPr lang="en-US" sz="2400"/>
              <a:t>Muhammad the Messenger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At age 40 while meditating in the hills, he hears the Angel Gabriel asking him to be the messenger of God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Khadija convinces him to answer the call, becoming the first Islamist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Islam means to submit to God in Arabic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He ask Arabs to worship God instead of Pagan Gods</a:t>
            </a:r>
          </a:p>
        </p:txBody>
      </p:sp>
    </p:spTree>
    <p:extLst>
      <p:ext uri="{BB962C8B-B14F-4D97-AF65-F5344CB8AC3E}">
        <p14:creationId xmlns:p14="http://schemas.microsoft.com/office/powerpoint/2010/main" val="305846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146" y="428356"/>
            <a:ext cx="840783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Muhammad and Early Islam</a:t>
            </a:r>
          </a:p>
        </p:txBody>
      </p:sp>
      <p:pic>
        <p:nvPicPr>
          <p:cNvPr id="3" name="Picture 2" descr="HSWH_SC_L01_R115610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2" y="896399"/>
            <a:ext cx="7877874" cy="4875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oasis of Mecca was an important religious site with a major temple dedicated to pagan gods and goddesses. Its religious significance helped make it a thriving merchant center.</a:t>
            </a:r>
          </a:p>
        </p:txBody>
      </p:sp>
    </p:spTree>
    <p:extLst>
      <p:ext uri="{BB962C8B-B14F-4D97-AF65-F5344CB8AC3E}">
        <p14:creationId xmlns:p14="http://schemas.microsoft.com/office/powerpoint/2010/main" val="168242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4167"/>
            <a:ext cx="85598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Muhammad and Early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260203"/>
            <a:ext cx="8498840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/>
              <a:t>The </a:t>
            </a:r>
            <a:r>
              <a:rPr lang="en-US" sz="2400" err="1"/>
              <a:t>Hijra</a:t>
            </a:r>
            <a:r>
              <a:rPr lang="en-US" sz="2400"/>
              <a:t>: From Mecca to Medina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Arabs did not want to worship Allah and persecuted Muhammed and his followers. Some leave to Axum, a Christian kingdom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622 under a death threat Muhammed leaves and goes to </a:t>
            </a:r>
            <a:r>
              <a:rPr lang="en-US" sz="2400" err="1"/>
              <a:t>Yathrib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Later on </a:t>
            </a:r>
            <a:r>
              <a:rPr lang="en-US" sz="2400" err="1"/>
              <a:t>Yathrib</a:t>
            </a:r>
            <a:r>
              <a:rPr lang="en-US" sz="2400"/>
              <a:t> will be called Medina or City of the Prophet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Medina will prosper under Muslim rule, angering Mecca, triggering a war </a:t>
            </a:r>
          </a:p>
          <a:p>
            <a:pPr algn="ctr"/>
            <a:r>
              <a:rPr lang="en-US" sz="2400"/>
              <a:t>Return to Mecca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Muhammed returns to Mecca in 630 victorious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He destroys all the pagan idols in the Kaaba and rededicates it to Allah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He works to unites all the Arabs under Allah, dies in 632</a:t>
            </a:r>
          </a:p>
        </p:txBody>
      </p:sp>
    </p:spTree>
    <p:extLst>
      <p:ext uri="{BB962C8B-B14F-4D97-AF65-F5344CB8AC3E}">
        <p14:creationId xmlns:p14="http://schemas.microsoft.com/office/powerpoint/2010/main" val="21448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173335"/>
            <a:ext cx="849013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Teachings of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789940"/>
            <a:ext cx="8490130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/>
              <a:t>The Quran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Sacred word of God as revealed to Muhammed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Emphasizes honesty, generosity, and social justice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Belief that on Judgement Day people will either face eternal punishment or eternal bliss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Arabic is the language of the Quran so it must be learned in order to better understand it</a:t>
            </a:r>
          </a:p>
          <a:p>
            <a:pPr algn="ctr"/>
            <a:r>
              <a:rPr lang="en-US" sz="2400"/>
              <a:t>The Five Pillars of Islam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: Declaration of faith. There is no god but God; Muhammed is his messenger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: Pray 5 times daily, facing Mecca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3</a:t>
            </a:r>
            <a:r>
              <a:rPr lang="en-US" sz="2400" baseline="30000"/>
              <a:t>rd</a:t>
            </a:r>
            <a:r>
              <a:rPr lang="en-US" sz="2400"/>
              <a:t>: Give Charity to the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4</a:t>
            </a:r>
            <a:r>
              <a:rPr lang="en-US" sz="2400" baseline="30000"/>
              <a:t>th</a:t>
            </a:r>
            <a:r>
              <a:rPr lang="en-US" sz="2400"/>
              <a:t>: Fast from sunrise to sunset during the holy month of Ramadan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 5</a:t>
            </a:r>
            <a:r>
              <a:rPr lang="en-US" sz="2400" baseline="30000"/>
              <a:t>th</a:t>
            </a:r>
            <a:r>
              <a:rPr lang="en-US" sz="2400"/>
              <a:t>: Make a pilgrimage to Mecca if able once during their life</a:t>
            </a:r>
          </a:p>
        </p:txBody>
      </p:sp>
    </p:spTree>
    <p:extLst>
      <p:ext uri="{BB962C8B-B14F-4D97-AF65-F5344CB8AC3E}">
        <p14:creationId xmlns:p14="http://schemas.microsoft.com/office/powerpoint/2010/main" val="4140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38562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Teachings of Islam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57721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>
                <a:solidFill>
                  <a:prstClr val="black"/>
                </a:solidFill>
              </a:rPr>
              <a:t>“People of the Book”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According to Muslim belief Muslims, Jews, and Christians worship the same God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Hebrew scriptures and Christian bible have earlier revelations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Jews and Christians are People of the Book, having spiritual superiority than pagan worshipers </a:t>
            </a:r>
          </a:p>
        </p:txBody>
      </p:sp>
    </p:spTree>
    <p:extLst>
      <p:ext uri="{BB962C8B-B14F-4D97-AF65-F5344CB8AC3E}">
        <p14:creationId xmlns:p14="http://schemas.microsoft.com/office/powerpoint/2010/main" val="128331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Teachings of Islam</a:t>
            </a:r>
          </a:p>
        </p:txBody>
      </p:sp>
      <p:pic>
        <p:nvPicPr>
          <p:cNvPr id="3" name="Picture 2" descr="HSWH_SC_L01_R115610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80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Quran contains 114 suras, or chapters. This page shows a portion of the Cave Sura, named after its story about God protecting persecuted people by causing them to sleep safely in a cave.</a:t>
            </a:r>
          </a:p>
        </p:txBody>
      </p:sp>
    </p:spTree>
    <p:extLst>
      <p:ext uri="{BB962C8B-B14F-4D97-AF65-F5344CB8AC3E}">
        <p14:creationId xmlns:p14="http://schemas.microsoft.com/office/powerpoint/2010/main" val="100764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83" y="216154"/>
            <a:ext cx="822887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Islam as a Way of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051" y="736240"/>
            <a:ext cx="8438606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/>
              <a:t>Islamic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Sharia – body of laws that includes interpretations of the Quran, Muhammed’s behavior in his life, and Muslim tradition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Similar to Jewish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Does not separate religion from civil or criminal law but applies religion to all legal situations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Women in Early Muslim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Islam extends rights and protection to women by affirming the spiritual equality of all Muslims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Quran: prohibits the killing of daughters, granted the right of women to inherit, and allowed women to reject a marriage offer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Also encouraged education to all so they could study the Quran</a:t>
            </a:r>
          </a:p>
        </p:txBody>
      </p:sp>
    </p:spTree>
    <p:extLst>
      <p:ext uri="{BB962C8B-B14F-4D97-AF65-F5344CB8AC3E}">
        <p14:creationId xmlns:p14="http://schemas.microsoft.com/office/powerpoint/2010/main" val="258819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revision>1</cp:revision>
  <dcterms:created xsi:type="dcterms:W3CDTF">1601-01-01T00:00:00Z</dcterms:created>
  <dcterms:modified xsi:type="dcterms:W3CDTF">2018-08-22T01:17:10Z</dcterms:modified>
</cp:coreProperties>
</file>